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4954" r:id="rId3"/>
    <p:sldId id="4955" r:id="rId4"/>
    <p:sldId id="302" r:id="rId5"/>
    <p:sldId id="258" r:id="rId6"/>
    <p:sldId id="260" r:id="rId7"/>
    <p:sldId id="4949" r:id="rId8"/>
    <p:sldId id="4989" r:id="rId9"/>
    <p:sldId id="4978" r:id="rId10"/>
    <p:sldId id="4946" r:id="rId11"/>
    <p:sldId id="4958" r:id="rId12"/>
    <p:sldId id="4985" r:id="rId13"/>
    <p:sldId id="4984" r:id="rId14"/>
    <p:sldId id="4966" r:id="rId15"/>
    <p:sldId id="4967" r:id="rId16"/>
    <p:sldId id="4960" r:id="rId17"/>
    <p:sldId id="4990" r:id="rId18"/>
    <p:sldId id="4968" r:id="rId19"/>
    <p:sldId id="4974" r:id="rId20"/>
    <p:sldId id="4988" r:id="rId21"/>
    <p:sldId id="4987" r:id="rId22"/>
    <p:sldId id="4986" r:id="rId23"/>
    <p:sldId id="4969" r:id="rId24"/>
    <p:sldId id="4976" r:id="rId25"/>
    <p:sldId id="4975" r:id="rId26"/>
    <p:sldId id="4959" r:id="rId27"/>
    <p:sldId id="4979" r:id="rId28"/>
    <p:sldId id="4980" r:id="rId29"/>
    <p:sldId id="369" r:id="rId30"/>
    <p:sldId id="370" r:id="rId31"/>
    <p:sldId id="4971" r:id="rId32"/>
    <p:sldId id="4970" r:id="rId33"/>
    <p:sldId id="4977" r:id="rId34"/>
    <p:sldId id="4962" r:id="rId35"/>
    <p:sldId id="4973" r:id="rId36"/>
    <p:sldId id="4961" r:id="rId37"/>
    <p:sldId id="4981" r:id="rId38"/>
    <p:sldId id="4983" r:id="rId39"/>
    <p:sldId id="4972" r:id="rId40"/>
    <p:sldId id="4982" r:id="rId41"/>
    <p:sldId id="4950" r:id="rId42"/>
    <p:sldId id="4926" r:id="rId43"/>
    <p:sldId id="4941" r:id="rId44"/>
    <p:sldId id="4928" r:id="rId45"/>
    <p:sldId id="4929" r:id="rId46"/>
    <p:sldId id="4930" r:id="rId47"/>
    <p:sldId id="4931" r:id="rId48"/>
    <p:sldId id="4932" r:id="rId49"/>
    <p:sldId id="4956" r:id="rId50"/>
    <p:sldId id="4953" r:id="rId51"/>
    <p:sldId id="4952" r:id="rId52"/>
    <p:sldId id="4951" r:id="rId53"/>
    <p:sldId id="303" r:id="rId5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20" autoAdjust="0"/>
    <p:restoredTop sz="95256" autoAdjust="0"/>
  </p:normalViewPr>
  <p:slideViewPr>
    <p:cSldViewPr snapToGrid="0" snapToObjects="1">
      <p:cViewPr varScale="1">
        <p:scale>
          <a:sx n="100" d="100"/>
          <a:sy n="100" d="100"/>
        </p:scale>
        <p:origin x="102" y="77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0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AZ-301: Microsoft Azure Architect Design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Consumption, Auditing, Monitoring Design</a:t>
            </a:r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Reservations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ADE24-E4AE-46B1-A1B3-3055194A1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08" y="560553"/>
            <a:ext cx="7307317" cy="410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56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Dedicated Host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11C9AC-ED97-5E40-8017-AB6B2839E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6060"/>
            <a:ext cx="9081353" cy="189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82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Cost Analysis </a:t>
            </a:r>
          </a:p>
        </p:txBody>
      </p:sp>
      <p:pic>
        <p:nvPicPr>
          <p:cNvPr id="1026" name="Picture 2" descr="Initial view of cost analysis in the Azure portal">
            <a:extLst>
              <a:ext uri="{FF2B5EF4-FFF2-40B4-BE49-F238E27FC236}">
                <a16:creationId xmlns:a16="http://schemas.microsoft.com/office/drawing/2014/main" id="{4A791970-D0BF-4B71-B1DB-EE85C3563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7" y="520748"/>
            <a:ext cx="6258585" cy="452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44986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Event Grid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7B26D59-8D04-4E92-AE72-6DEE8751A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33" y="411119"/>
            <a:ext cx="7301133" cy="456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92905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Identity Design</a:t>
            </a:r>
          </a:p>
        </p:txBody>
      </p:sp>
    </p:spTree>
    <p:extLst>
      <p:ext uri="{BB962C8B-B14F-4D97-AF65-F5344CB8AC3E}">
        <p14:creationId xmlns:p14="http://schemas.microsoft.com/office/powerpoint/2010/main" val="300221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SSO</a:t>
            </a:r>
          </a:p>
        </p:txBody>
      </p:sp>
      <p:pic>
        <p:nvPicPr>
          <p:cNvPr id="3074" name="Picture 2" descr="What is Azure AD Connect">
            <a:extLst>
              <a:ext uri="{FF2B5EF4-FFF2-40B4-BE49-F238E27FC236}">
                <a16:creationId xmlns:a16="http://schemas.microsoft.com/office/drawing/2014/main" id="{04A6234E-FD4F-4034-A261-8DC31CDE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131" y="523874"/>
            <a:ext cx="6445988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2BA7869-CF7C-4680-BCDB-23F3CCDD23B0}"/>
              </a:ext>
            </a:extLst>
          </p:cNvPr>
          <p:cNvSpPr/>
          <p:nvPr/>
        </p:nvSpPr>
        <p:spPr>
          <a:xfrm>
            <a:off x="3455377" y="4267933"/>
            <a:ext cx="3156439" cy="70338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Henry-miller@company.com</a:t>
            </a:r>
          </a:p>
          <a:p>
            <a:pPr algn="ctr"/>
            <a:r>
              <a:rPr lang="en-US" dirty="0" err="1"/>
              <a:t>myPa</a:t>
            </a:r>
            <a:r>
              <a:rPr lang="en-US" dirty="0"/>
              <a:t>$$w0rd122!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E25816-7590-4F7A-B13C-DDB7C3A91709}"/>
              </a:ext>
            </a:extLst>
          </p:cNvPr>
          <p:cNvSpPr/>
          <p:nvPr/>
        </p:nvSpPr>
        <p:spPr>
          <a:xfrm>
            <a:off x="3455377" y="1225794"/>
            <a:ext cx="4835769" cy="7033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henry.a.miller@companycom.onmicrosoft.com</a:t>
            </a:r>
          </a:p>
          <a:p>
            <a:pPr algn="ctr"/>
            <a:r>
              <a:rPr lang="en-US" dirty="0"/>
              <a:t>Cl0udpa$$111!</a:t>
            </a:r>
          </a:p>
        </p:txBody>
      </p:sp>
    </p:spTree>
    <p:extLst>
      <p:ext uri="{BB962C8B-B14F-4D97-AF65-F5344CB8AC3E}">
        <p14:creationId xmlns:p14="http://schemas.microsoft.com/office/powerpoint/2010/main" val="42089762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SSO</a:t>
            </a:r>
          </a:p>
        </p:txBody>
      </p:sp>
      <p:pic>
        <p:nvPicPr>
          <p:cNvPr id="3074" name="Picture 2" descr="What is Azure AD Connect">
            <a:extLst>
              <a:ext uri="{FF2B5EF4-FFF2-40B4-BE49-F238E27FC236}">
                <a16:creationId xmlns:a16="http://schemas.microsoft.com/office/drawing/2014/main" id="{04A6234E-FD4F-4034-A261-8DC31CDE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131" y="523874"/>
            <a:ext cx="6445988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5649CDE-4BF6-4D00-A3F8-DC3646C3CB95}"/>
              </a:ext>
            </a:extLst>
          </p:cNvPr>
          <p:cNvSpPr/>
          <p:nvPr/>
        </p:nvSpPr>
        <p:spPr>
          <a:xfrm>
            <a:off x="3455377" y="4267933"/>
            <a:ext cx="3156439" cy="70338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Henry-miller@company.com</a:t>
            </a:r>
          </a:p>
          <a:p>
            <a:pPr algn="ctr"/>
            <a:r>
              <a:rPr lang="en-US" dirty="0" err="1"/>
              <a:t>myPa</a:t>
            </a:r>
            <a:r>
              <a:rPr lang="en-US" dirty="0"/>
              <a:t>$$w0rd122!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D726A9-70C8-4D43-95FB-BB394711FDE0}"/>
              </a:ext>
            </a:extLst>
          </p:cNvPr>
          <p:cNvSpPr/>
          <p:nvPr/>
        </p:nvSpPr>
        <p:spPr>
          <a:xfrm>
            <a:off x="3455377" y="1076325"/>
            <a:ext cx="3156439" cy="70338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Henry-miller@company.com</a:t>
            </a:r>
          </a:p>
          <a:p>
            <a:pPr algn="ctr"/>
            <a:r>
              <a:rPr lang="en-US" dirty="0" err="1"/>
              <a:t>myPa</a:t>
            </a:r>
            <a:r>
              <a:rPr lang="en-US" dirty="0"/>
              <a:t>$$w0rd122!</a:t>
            </a:r>
          </a:p>
        </p:txBody>
      </p:sp>
    </p:spTree>
    <p:extLst>
      <p:ext uri="{BB962C8B-B14F-4D97-AF65-F5344CB8AC3E}">
        <p14:creationId xmlns:p14="http://schemas.microsoft.com/office/powerpoint/2010/main" val="12807086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AD FS Federation</a:t>
            </a:r>
          </a:p>
        </p:txBody>
      </p:sp>
      <p:pic>
        <p:nvPicPr>
          <p:cNvPr id="7170" name="Picture 2" descr="What is Azure AD Connect">
            <a:extLst>
              <a:ext uri="{FF2B5EF4-FFF2-40B4-BE49-F238E27FC236}">
                <a16:creationId xmlns:a16="http://schemas.microsoft.com/office/drawing/2014/main" id="{75FCDD0B-C609-49AD-930B-B658A7ED1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4" y="570841"/>
            <a:ext cx="7737231" cy="430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6384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azarchcert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and Subscriptions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2050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59C07327-E418-4B08-901C-756C8C463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447" y="579421"/>
            <a:ext cx="3693106" cy="448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12409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B2C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3076" name="Picture 4" descr="Infographic of Azure AD B2C identity providers and downstream applications">
            <a:extLst>
              <a:ext uri="{FF2B5EF4-FFF2-40B4-BE49-F238E27FC236}">
                <a16:creationId xmlns:a16="http://schemas.microsoft.com/office/drawing/2014/main" id="{11163AB9-941D-4E14-BA8E-6C91FD37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50" y="716830"/>
            <a:ext cx="8618899" cy="394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47366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Domain 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1026" name="Picture 2" descr="Secure hybrid network architecture with Active Directory">
            <a:extLst>
              <a:ext uri="{FF2B5EF4-FFF2-40B4-BE49-F238E27FC236}">
                <a16:creationId xmlns:a16="http://schemas.microsoft.com/office/drawing/2014/main" id="{28F9BA7E-5A8C-4490-9B67-89B11CE3C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14" y="1033361"/>
            <a:ext cx="8331972" cy="375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87975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Management Scopes</a:t>
            </a:r>
          </a:p>
        </p:txBody>
      </p:sp>
      <p:pic>
        <p:nvPicPr>
          <p:cNvPr id="4098" name="Picture 2" descr="Scope for a role assignment">
            <a:extLst>
              <a:ext uri="{FF2B5EF4-FFF2-40B4-BE49-F238E27FC236}">
                <a16:creationId xmlns:a16="http://schemas.microsoft.com/office/drawing/2014/main" id="{AB69EA8B-9F19-4ABA-86C7-8FD1D1198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884" y="553914"/>
            <a:ext cx="4018231" cy="443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0CF07D-297E-44CD-9ADB-EB18FDF570B6}"/>
              </a:ext>
            </a:extLst>
          </p:cNvPr>
          <p:cNvSpPr/>
          <p:nvPr/>
        </p:nvSpPr>
        <p:spPr>
          <a:xfrm>
            <a:off x="3376246" y="553914"/>
            <a:ext cx="2447779" cy="5152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143" y="190792"/>
            <a:ext cx="726244" cy="72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3422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Passthrough Authentication</a:t>
            </a:r>
          </a:p>
        </p:txBody>
      </p:sp>
      <p:pic>
        <p:nvPicPr>
          <p:cNvPr id="5122" name="Picture 2" descr="Azure AD Pass-through Authentication">
            <a:extLst>
              <a:ext uri="{FF2B5EF4-FFF2-40B4-BE49-F238E27FC236}">
                <a16:creationId xmlns:a16="http://schemas.microsoft.com/office/drawing/2014/main" id="{0C0D8404-1B55-48A4-A0B8-9A7B04300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4" y="627551"/>
            <a:ext cx="8581292" cy="388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02820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Seamless Single Sign-On</a:t>
            </a:r>
          </a:p>
        </p:txBody>
      </p:sp>
      <p:pic>
        <p:nvPicPr>
          <p:cNvPr id="6146" name="Picture 2" descr="Seamless Single Sign-On">
            <a:extLst>
              <a:ext uri="{FF2B5EF4-FFF2-40B4-BE49-F238E27FC236}">
                <a16:creationId xmlns:a16="http://schemas.microsoft.com/office/drawing/2014/main" id="{110728B3-9AD6-43AF-80C2-58619A049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12" y="835363"/>
            <a:ext cx="8806375" cy="361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89212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Platform Solution Design</a:t>
            </a:r>
          </a:p>
        </p:txBody>
      </p:sp>
    </p:spTree>
    <p:extLst>
      <p:ext uri="{BB962C8B-B14F-4D97-AF65-F5344CB8AC3E}">
        <p14:creationId xmlns:p14="http://schemas.microsoft.com/office/powerpoint/2010/main" val="1190480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856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0413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299523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BD2B2E-6556-42A4-A438-B77AE5DBE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357" y="621704"/>
            <a:ext cx="3396797" cy="394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CCC7E4-6FBB-7447-9638-DF4D0A523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44E0FB0-9F71-8944-A32D-A674A486BBCC}"/>
              </a:ext>
            </a:extLst>
          </p:cNvPr>
          <p:cNvSpPr txBox="1">
            <a:spLocks/>
          </p:cNvSpPr>
          <p:nvPr/>
        </p:nvSpPr>
        <p:spPr>
          <a:xfrm>
            <a:off x="1732546" y="2130928"/>
            <a:ext cx="6158291" cy="25782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 err="1">
                <a:solidFill>
                  <a:srgbClr val="0070C0"/>
                </a:solidFill>
              </a:rPr>
              <a:t>timw.info</a:t>
            </a:r>
            <a:r>
              <a:rPr lang="en-US" sz="2800" b="1" dirty="0">
                <a:solidFill>
                  <a:srgbClr val="0070C0"/>
                </a:solidFill>
              </a:rPr>
              <a:t>/ms300</a:t>
            </a:r>
          </a:p>
          <a:p>
            <a:pPr marL="0" indent="0">
              <a:buFont typeface="Arial"/>
              <a:buNone/>
            </a:pPr>
            <a:r>
              <a:rPr lang="en-US" sz="2800" dirty="0"/>
              <a:t>O’Reilly Online Learning</a:t>
            </a:r>
          </a:p>
        </p:txBody>
      </p:sp>
    </p:spTree>
    <p:extLst>
      <p:ext uri="{BB962C8B-B14F-4D97-AF65-F5344CB8AC3E}">
        <p14:creationId xmlns:p14="http://schemas.microsoft.com/office/powerpoint/2010/main" val="545407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 – RA/GRS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434783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8194" name="Picture 2" descr="key features">
            <a:extLst>
              <a:ext uri="{FF2B5EF4-FFF2-40B4-BE49-F238E27FC236}">
                <a16:creationId xmlns:a16="http://schemas.microsoft.com/office/drawing/2014/main" id="{C563C0E8-6CE2-4F6C-AC19-EC70559B1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17" y="0"/>
            <a:ext cx="8720819" cy="482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13469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Cosmos DB</a:t>
            </a:r>
          </a:p>
        </p:txBody>
      </p:sp>
      <p:pic>
        <p:nvPicPr>
          <p:cNvPr id="9218" name="Picture 2" descr="azure cosmos change feed">
            <a:extLst>
              <a:ext uri="{FF2B5EF4-FFF2-40B4-BE49-F238E27FC236}">
                <a16:creationId xmlns:a16="http://schemas.microsoft.com/office/drawing/2014/main" id="{0BCD7ADB-BB34-47DF-AF33-86FEC2171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65" y="499962"/>
            <a:ext cx="8008669" cy="464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5650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Always Encrypted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6BBFC1C-B77F-4FAB-9605-D2997D35E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86" y="1253886"/>
            <a:ext cx="8609428" cy="280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42645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Business Continuity/High Availability Design</a:t>
            </a:r>
          </a:p>
        </p:txBody>
      </p:sp>
    </p:spTree>
    <p:extLst>
      <p:ext uri="{BB962C8B-B14F-4D97-AF65-F5344CB8AC3E}">
        <p14:creationId xmlns:p14="http://schemas.microsoft.com/office/powerpoint/2010/main" val="7879171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Migrate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4C06B8-3D16-FF4E-9123-D370CD701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75" y="500584"/>
            <a:ext cx="7385850" cy="435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05666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Deployment, Migration, Integration Design</a:t>
            </a:r>
          </a:p>
        </p:txBody>
      </p:sp>
    </p:spTree>
    <p:extLst>
      <p:ext uri="{BB962C8B-B14F-4D97-AF65-F5344CB8AC3E}">
        <p14:creationId xmlns:p14="http://schemas.microsoft.com/office/powerpoint/2010/main" val="31159309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VM High Availability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E9AE8B-E82D-AC48-A825-1D3B7DB90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706" y="533399"/>
            <a:ext cx="6456588" cy="450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96850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Web App High Availability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E19C9-3454-7142-9E2E-A6588FFA8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502901"/>
            <a:ext cx="8732520" cy="45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4858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Event Pipeline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523CFF-3655-294D-85F5-E899885FC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79" y="1064260"/>
            <a:ext cx="8084805" cy="340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2204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timw.info/az301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Serverless Web Application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9994C3-986F-A249-A4C0-8F93194F2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04" y="833120"/>
            <a:ext cx="8462592" cy="379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43925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AZ-301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828C9-CB74-45B7-A7C6-4911EC5BD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Digital Credentials by </a:t>
            </a:r>
            <a:r>
              <a:rPr lang="en-US" dirty="0" err="1"/>
              <a:t>Credly</a:t>
            </a:r>
            <a:r>
              <a:rPr lang="en-US" dirty="0"/>
              <a:t>/Acclaim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9ABE19-DF9A-4B30-9C94-3C0D003E2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842" y="855433"/>
            <a:ext cx="4692316" cy="421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02731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Identity Design</a:t>
            </a:r>
          </a:p>
          <a:p>
            <a:pPr lvl="1"/>
            <a:r>
              <a:rPr lang="en-US" dirty="0"/>
              <a:t>Authentication</a:t>
            </a:r>
          </a:p>
          <a:p>
            <a:pPr lvl="1"/>
            <a:r>
              <a:rPr lang="en-US" dirty="0"/>
              <a:t>Authorization</a:t>
            </a:r>
          </a:p>
          <a:p>
            <a:pPr lvl="1"/>
            <a:r>
              <a:rPr lang="en-US" dirty="0"/>
              <a:t>Accounting (monitoring)</a:t>
            </a:r>
          </a:p>
          <a:p>
            <a:r>
              <a:rPr lang="en-US" dirty="0"/>
              <a:t>Data Platform Solution Design</a:t>
            </a:r>
          </a:p>
          <a:p>
            <a:pPr lvl="1"/>
            <a:r>
              <a:rPr lang="en-US" dirty="0"/>
              <a:t>Relational vs  non-relational databases + optimization</a:t>
            </a:r>
          </a:p>
          <a:p>
            <a:pPr lvl="1"/>
            <a:r>
              <a:rPr lang="en-US" dirty="0"/>
              <a:t>Data protection of all stripes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AZ-301 Exam Strategy/Tips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exam order matter?</a:t>
            </a:r>
          </a:p>
          <a:p>
            <a:r>
              <a:rPr lang="en-US" dirty="0"/>
              <a:t>What’s the difference between AZ-300 and AZ-301?</a:t>
            </a:r>
          </a:p>
          <a:p>
            <a:r>
              <a:rPr lang="en-US" dirty="0"/>
              <a:t>Does AZ-301 have performance-based labs?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01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AZ-301 Exam Strategy/Tips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pPr lvl="1"/>
            <a:endParaRPr lang="en-US" dirty="0"/>
          </a:p>
          <a:p>
            <a:r>
              <a:rPr lang="en-US" dirty="0"/>
              <a:t>Expect performance-based labs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AZ-301 Exam Strategy/Tips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Expect to see lots and lots and lots of JSON</a:t>
            </a:r>
          </a:p>
          <a:p>
            <a:r>
              <a:rPr lang="en-US" dirty="0"/>
              <a:t>Performance-based labs</a:t>
            </a:r>
          </a:p>
          <a:p>
            <a:pPr lvl="1"/>
            <a:r>
              <a:rPr lang="en-US" dirty="0"/>
              <a:t>Open a second tab for shell.azure.com</a:t>
            </a:r>
          </a:p>
          <a:p>
            <a:pPr lvl="1"/>
            <a:r>
              <a:rPr lang="en-US" dirty="0"/>
              <a:t>Don't be afraid to file an item challenge/grievance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83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timw.info/az300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304" y="1630188"/>
            <a:ext cx="2449918" cy="18831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5307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Business Continuity / High Availability Design</a:t>
            </a:r>
          </a:p>
          <a:p>
            <a:r>
              <a:rPr lang="en-US" dirty="0"/>
              <a:t>Deployment, Migration, Integration Design</a:t>
            </a:r>
          </a:p>
          <a:p>
            <a:r>
              <a:rPr lang="en-US" dirty="0"/>
              <a:t>Exam AZ-301 certification strategy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Architect is an expert-level certification</a:t>
            </a:r>
          </a:p>
          <a:p>
            <a:pPr lvl="1"/>
            <a:r>
              <a:rPr lang="en-US" dirty="0"/>
              <a:t>You should already know how to deploy and configure Azure resources</a:t>
            </a:r>
          </a:p>
          <a:p>
            <a:r>
              <a:rPr lang="en-US" dirty="0"/>
              <a:t>This is a "crash course"</a:t>
            </a:r>
          </a:p>
          <a:p>
            <a:pPr lvl="1"/>
            <a:r>
              <a:rPr lang="en-US" dirty="0"/>
              <a:t>Please plan to review these materials more than once</a:t>
            </a:r>
          </a:p>
          <a:p>
            <a:pPr lvl="1"/>
            <a:r>
              <a:rPr lang="en-US" dirty="0"/>
              <a:t>Five-minute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 Exam Update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</a:t>
            </a:r>
            <a:r>
              <a:rPr lang="en-US" dirty="0" err="1"/>
              <a:t>WorldWide</a:t>
            </a:r>
            <a:r>
              <a:rPr lang="en-US" dirty="0"/>
              <a:t> Learning (WWL) revisits the Azure role-based certs yearly</a:t>
            </a:r>
          </a:p>
          <a:p>
            <a:r>
              <a:rPr lang="en-US" dirty="0"/>
              <a:t>Relevant blog post: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/az2020</a:t>
            </a:r>
          </a:p>
          <a:p>
            <a:r>
              <a:rPr lang="en-US" dirty="0"/>
              <a:t>Changes:</a:t>
            </a:r>
          </a:p>
          <a:p>
            <a:pPr lvl="1"/>
            <a:r>
              <a:rPr lang="en-US" dirty="0"/>
              <a:t>AZ-300 replaced with AZ-303</a:t>
            </a:r>
          </a:p>
          <a:p>
            <a:pPr lvl="1"/>
            <a:r>
              <a:rPr lang="en-US" dirty="0"/>
              <a:t>AZ-301 replaced with AZ-304</a:t>
            </a:r>
          </a:p>
          <a:p>
            <a:r>
              <a:rPr lang="en-US" dirty="0"/>
              <a:t>AZ-304 beta will be available ~ April 28, 2020</a:t>
            </a:r>
          </a:p>
          <a:p>
            <a:r>
              <a:rPr lang="en-US" dirty="0"/>
              <a:t>AZ-301 will remain in market until or around July 28, 2020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5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 Exam Update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earn your badge by combining the old and new exam versions:</a:t>
            </a:r>
          </a:p>
          <a:p>
            <a:pPr lvl="1"/>
            <a:r>
              <a:rPr lang="en-US" dirty="0"/>
              <a:t>AZ-300 and AZ-304</a:t>
            </a:r>
          </a:p>
          <a:p>
            <a:pPr lvl="1"/>
            <a:r>
              <a:rPr lang="en-US" dirty="0"/>
              <a:t>AZ-301 and AZ-301</a:t>
            </a:r>
          </a:p>
          <a:p>
            <a:r>
              <a:rPr lang="en-US" dirty="0"/>
              <a:t>The certification is the same, and has a 2-year expiry</a:t>
            </a:r>
          </a:p>
          <a:p>
            <a:r>
              <a:rPr lang="en-US" dirty="0"/>
              <a:t>If you’re already prepping for AZ-300, stay the course!</a:t>
            </a:r>
          </a:p>
          <a:p>
            <a:pPr lvl="1"/>
            <a:r>
              <a:rPr lang="en-US" dirty="0"/>
              <a:t>Beta sometimes takes a long time</a:t>
            </a:r>
          </a:p>
          <a:p>
            <a:pPr lvl="1"/>
            <a:r>
              <a:rPr lang="en-US" dirty="0"/>
              <a:t>Cert prep vendors need time to develop new materials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98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4613</TotalTime>
  <Words>636</Words>
  <Application>Microsoft Office PowerPoint</Application>
  <PresentationFormat>On-screen Show (16:9)</PresentationFormat>
  <Paragraphs>146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AZ-301: Microsoft Azure Architect Design Crash Course</vt:lpstr>
      <vt:lpstr>Tim Warner</vt:lpstr>
      <vt:lpstr>Tim Warner</vt:lpstr>
      <vt:lpstr>Course Materials</vt:lpstr>
      <vt:lpstr>Session 1 of 2 Learning Goals</vt:lpstr>
      <vt:lpstr>Session 2 of 2 Learning Goals</vt:lpstr>
      <vt:lpstr>Setting Expectations</vt:lpstr>
      <vt:lpstr>2020 Exam Update Information</vt:lpstr>
      <vt:lpstr>2020 Exam Update Strategy</vt:lpstr>
      <vt:lpstr> </vt:lpstr>
      <vt:lpstr>Consumption, Auditing, Monitoring Design</vt:lpstr>
      <vt:lpstr>Azure Reservations</vt:lpstr>
      <vt:lpstr>Azure Dedicated Host</vt:lpstr>
      <vt:lpstr>Azure Cost Analysis </vt:lpstr>
      <vt:lpstr>Azure Event Grid</vt:lpstr>
      <vt:lpstr>Identity Design</vt:lpstr>
      <vt:lpstr>Azure AD SSO</vt:lpstr>
      <vt:lpstr>Azure AD SSO</vt:lpstr>
      <vt:lpstr>AD FS Federation</vt:lpstr>
      <vt:lpstr>Azure AD and Subscriptions</vt:lpstr>
      <vt:lpstr>Azure AD B2C</vt:lpstr>
      <vt:lpstr>Azure AD Domain Services</vt:lpstr>
      <vt:lpstr>Azure Management Scopes</vt:lpstr>
      <vt:lpstr>Passthrough Authentication</vt:lpstr>
      <vt:lpstr>Seamless Single Sign-On</vt:lpstr>
      <vt:lpstr>Data Platform Solution Design</vt:lpstr>
      <vt:lpstr>Availability Set</vt:lpstr>
      <vt:lpstr>Availability Zone</vt:lpstr>
      <vt:lpstr>Storage Account Replication</vt:lpstr>
      <vt:lpstr>Storage Account Replication</vt:lpstr>
      <vt:lpstr> </vt:lpstr>
      <vt:lpstr>Cosmos DB</vt:lpstr>
      <vt:lpstr>Always Encrypted</vt:lpstr>
      <vt:lpstr>Business Continuity/High Availability Design</vt:lpstr>
      <vt:lpstr>Azure Migrate </vt:lpstr>
      <vt:lpstr>Deployment, Migration, Integration Design</vt:lpstr>
      <vt:lpstr>VM High Availability </vt:lpstr>
      <vt:lpstr>Web App High Availability </vt:lpstr>
      <vt:lpstr>Azure Event Pipeline </vt:lpstr>
      <vt:lpstr>Serverless Web Application </vt:lpstr>
      <vt:lpstr>Exam AZ-301 Item Types </vt:lpstr>
      <vt:lpstr> Multiple Choice</vt:lpstr>
      <vt:lpstr>  Digital Credentials by Credly/Acclaim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AZ-301 Exam Strategy/Tips</vt:lpstr>
      <vt:lpstr>AZ-301 Exam Strategy/Tips</vt:lpstr>
      <vt:lpstr>AZ-301 Exam Strategy/Tips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110</cp:revision>
  <dcterms:created xsi:type="dcterms:W3CDTF">2015-09-28T19:52:00Z</dcterms:created>
  <dcterms:modified xsi:type="dcterms:W3CDTF">2020-03-25T14:17:42Z</dcterms:modified>
</cp:coreProperties>
</file>